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2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4" name="Google Shape;74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Google Shape;77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401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 dirty="0"/>
          </a:p>
        </p:txBody>
      </p:sp>
      <p:sp>
        <p:nvSpPr>
          <p:cNvPr id="272" name="Google Shape;272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41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61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 dirty="0"/>
          </a:p>
        </p:txBody>
      </p:sp>
      <p:sp>
        <p:nvSpPr>
          <p:cNvPr id="458" name="Google Shape;458;p1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333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 dirty="0"/>
          </a:p>
        </p:txBody>
      </p:sp>
      <p:sp>
        <p:nvSpPr>
          <p:cNvPr id="474" name="Google Shape;474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60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 dirty="0"/>
          </a:p>
        </p:txBody>
      </p:sp>
      <p:sp>
        <p:nvSpPr>
          <p:cNvPr id="487" name="Google Shape;487;p1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49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 dirty="0"/>
          </a:p>
        </p:txBody>
      </p:sp>
      <p:sp>
        <p:nvSpPr>
          <p:cNvPr id="505" name="Google Shape;505;p1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92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30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85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 dirty="0"/>
          </a:p>
        </p:txBody>
      </p:sp>
      <p:sp>
        <p:nvSpPr>
          <p:cNvPr id="293" name="Google Shape;293;p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37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 dirty="0"/>
          </a:p>
        </p:txBody>
      </p:sp>
      <p:sp>
        <p:nvSpPr>
          <p:cNvPr id="306" name="Google Shape;306;p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484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 dirty="0"/>
          </a:p>
        </p:txBody>
      </p:sp>
      <p:sp>
        <p:nvSpPr>
          <p:cNvPr id="319" name="Google Shape;319;p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283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02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87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997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 dirty="0"/>
          </a:p>
        </p:txBody>
      </p:sp>
      <p:sp>
        <p:nvSpPr>
          <p:cNvPr id="363" name="Google Shape;363;p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30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">
  <p:cSld name="1_Títul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ctrTitle"/>
          </p:nvPr>
        </p:nvSpPr>
        <p:spPr>
          <a:xfrm>
            <a:off x="7999414" y="1051551"/>
            <a:ext cx="3565500" cy="23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"/>
          <p:cNvSpPr>
            <a:spLocks noGrp="1"/>
          </p:cNvSpPr>
          <p:nvPr>
            <p:ph type="pic" idx="2"/>
          </p:nvPr>
        </p:nvSpPr>
        <p:spPr>
          <a:xfrm>
            <a:off x="0" y="0"/>
            <a:ext cx="74523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7" name="Google Shape;87;p2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rgbClr val="59EFC0">
                <a:alpha val="2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8" name="Google Shape;88;p2"/>
          <p:cNvGrpSpPr/>
          <p:nvPr/>
        </p:nvGrpSpPr>
        <p:grpSpPr>
          <a:xfrm rot="5400000">
            <a:off x="10835622" y="5500843"/>
            <a:ext cx="828239" cy="827163"/>
            <a:chOff x="10462655" y="1408306"/>
            <a:chExt cx="828239" cy="827163"/>
          </a:xfrm>
        </p:grpSpPr>
        <p:sp>
          <p:nvSpPr>
            <p:cNvPr id="89" name="Google Shape;89;p2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  <a:effectLst>
              <a:innerShdw blurRad="101600" dist="50800" dir="7320000">
                <a:srgbClr val="59EFC0">
                  <a:alpha val="2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  <a:effectLst>
              <a:innerShdw blurRad="12700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7999413" y="3568700"/>
            <a:ext cx="35655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marL="1828800" lvl="3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marL="2286000" lvl="4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Equipo">
  <p:cSld name="8_Equipo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rgbClr val="59EFC0">
                <a:alpha val="4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ctrTitle"/>
          </p:nvPr>
        </p:nvSpPr>
        <p:spPr>
          <a:xfrm>
            <a:off x="548640" y="548640"/>
            <a:ext cx="8282100" cy="1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14"/>
          <p:cNvGrpSpPr/>
          <p:nvPr/>
        </p:nvGrpSpPr>
        <p:grpSpPr>
          <a:xfrm>
            <a:off x="1761677" y="4294467"/>
            <a:ext cx="2083792" cy="2083792"/>
            <a:chOff x="4840714" y="3556950"/>
            <a:chExt cx="2083792" cy="2083792"/>
          </a:xfrm>
        </p:grpSpPr>
        <p:sp>
          <p:nvSpPr>
            <p:cNvPr id="221" name="Google Shape;221;p14"/>
            <p:cNvSpPr/>
            <p:nvPr/>
          </p:nvSpPr>
          <p:spPr>
            <a:xfrm rot="8100000" flipH="1">
              <a:off x="5006330" y="4192886"/>
              <a:ext cx="1851817" cy="925909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innerShdw blurRad="254000" dist="50800" dir="16200000">
                <a:srgbClr val="90F4D4">
                  <a:alpha val="4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8100000" flipH="1">
              <a:off x="4956702" y="4051292"/>
              <a:ext cx="1851817" cy="109511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  <a:effectLst>
              <a:softEdge rad="19050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 rot="2700000" flipH="1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  <a:effectLst>
              <a:innerShdw blurRad="635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 rot="2700000" flipH="1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  <a:effectLst>
              <a:innerShdw blurRad="635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5" name="Google Shape;225;p14"/>
          <p:cNvSpPr>
            <a:spLocks noGrp="1"/>
          </p:cNvSpPr>
          <p:nvPr>
            <p:ph type="pic" idx="2"/>
          </p:nvPr>
        </p:nvSpPr>
        <p:spPr>
          <a:xfrm>
            <a:off x="1078992" y="1990724"/>
            <a:ext cx="1691700" cy="143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6" name="Google Shape;226;p14"/>
          <p:cNvSpPr>
            <a:spLocks noGrp="1"/>
          </p:cNvSpPr>
          <p:nvPr>
            <p:ph type="pic" idx="3"/>
          </p:nvPr>
        </p:nvSpPr>
        <p:spPr>
          <a:xfrm>
            <a:off x="3838384" y="1990724"/>
            <a:ext cx="1691700" cy="143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7" name="Google Shape;227;p14"/>
          <p:cNvSpPr>
            <a:spLocks noGrp="1"/>
          </p:cNvSpPr>
          <p:nvPr>
            <p:ph type="pic" idx="4"/>
          </p:nvPr>
        </p:nvSpPr>
        <p:spPr>
          <a:xfrm>
            <a:off x="6661976" y="1993392"/>
            <a:ext cx="1691700" cy="143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8" name="Google Shape;228;p14"/>
          <p:cNvSpPr>
            <a:spLocks noGrp="1"/>
          </p:cNvSpPr>
          <p:nvPr>
            <p:ph type="pic" idx="5"/>
          </p:nvPr>
        </p:nvSpPr>
        <p:spPr>
          <a:xfrm>
            <a:off x="9485568" y="1990724"/>
            <a:ext cx="1691700" cy="1435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9" name="Google Shape;229;p14"/>
          <p:cNvSpPr txBox="1">
            <a:spLocks noGrp="1"/>
          </p:cNvSpPr>
          <p:nvPr>
            <p:ph type="body" idx="1"/>
          </p:nvPr>
        </p:nvSpPr>
        <p:spPr>
          <a:xfrm>
            <a:off x="1079500" y="3781425"/>
            <a:ext cx="171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body" idx="6"/>
          </p:nvPr>
        </p:nvSpPr>
        <p:spPr>
          <a:xfrm>
            <a:off x="1078733" y="4232949"/>
            <a:ext cx="1711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body" idx="7"/>
          </p:nvPr>
        </p:nvSpPr>
        <p:spPr>
          <a:xfrm>
            <a:off x="3839151" y="3781425"/>
            <a:ext cx="171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body" idx="8"/>
          </p:nvPr>
        </p:nvSpPr>
        <p:spPr>
          <a:xfrm>
            <a:off x="3838384" y="4232949"/>
            <a:ext cx="1711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9"/>
          </p:nvPr>
        </p:nvSpPr>
        <p:spPr>
          <a:xfrm>
            <a:off x="6662743" y="3781425"/>
            <a:ext cx="171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body" idx="13"/>
          </p:nvPr>
        </p:nvSpPr>
        <p:spPr>
          <a:xfrm>
            <a:off x="6661976" y="4232949"/>
            <a:ext cx="1711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body" idx="14"/>
          </p:nvPr>
        </p:nvSpPr>
        <p:spPr>
          <a:xfrm>
            <a:off x="9433112" y="3787288"/>
            <a:ext cx="1711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body" idx="15"/>
          </p:nvPr>
        </p:nvSpPr>
        <p:spPr>
          <a:xfrm>
            <a:off x="9432345" y="4238812"/>
            <a:ext cx="1711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8" name="Google Shape;238;p1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ctrTitle"/>
          </p:nvPr>
        </p:nvSpPr>
        <p:spPr>
          <a:xfrm>
            <a:off x="3359149" y="389840"/>
            <a:ext cx="8282100" cy="29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1"/>
          </p:nvPr>
        </p:nvSpPr>
        <p:spPr>
          <a:xfrm>
            <a:off x="3359149" y="3536951"/>
            <a:ext cx="8282100" cy="2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1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5" name="Google Shape;245;p1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246" name="Google Shape;246;p15"/>
          <p:cNvSpPr/>
          <p:nvPr/>
        </p:nvSpPr>
        <p:spPr>
          <a:xfrm rot="2700000">
            <a:off x="612109" y="481997"/>
            <a:ext cx="1080601" cy="1263649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  <a:effectLst>
            <a:innerShdw blurRad="254000" dist="101600" dir="2700000">
              <a:srgbClr val="59EFC0">
                <a:alpha val="40000"/>
              </a:srgbClr>
            </a:inn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15"/>
          <p:cNvSpPr/>
          <p:nvPr/>
        </p:nvSpPr>
        <p:spPr>
          <a:xfrm rot="8100000">
            <a:off x="626707" y="828843"/>
            <a:ext cx="540088" cy="1080176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  <a:effectLst>
            <a:innerShdw blurRad="1270000" dist="2540000">
              <a:srgbClr val="59EFC0">
                <a:alpha val="0"/>
              </a:srgbClr>
            </a:inn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rgbClr val="59EFC0">
                <a:alpha val="2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49" name="Google Shape;249;p15"/>
          <p:cNvGrpSpPr/>
          <p:nvPr/>
        </p:nvGrpSpPr>
        <p:grpSpPr>
          <a:xfrm>
            <a:off x="1291064" y="4299900"/>
            <a:ext cx="2083792" cy="2083792"/>
            <a:chOff x="4840714" y="3556950"/>
            <a:chExt cx="2083792" cy="2083792"/>
          </a:xfrm>
        </p:grpSpPr>
        <p:sp>
          <p:nvSpPr>
            <p:cNvPr id="250" name="Google Shape;250;p15"/>
            <p:cNvSpPr/>
            <p:nvPr/>
          </p:nvSpPr>
          <p:spPr>
            <a:xfrm rot="8100000" flipH="1">
              <a:off x="5006330" y="4192886"/>
              <a:ext cx="1851817" cy="925909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innerShdw blurRad="254000" dist="50800" dir="16200000">
                <a:srgbClr val="90F4D4">
                  <a:alpha val="4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 rot="8100000" flipH="1">
              <a:off x="4956702" y="4051292"/>
              <a:ext cx="1851817" cy="109511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  <a:effectLst>
              <a:softEdge rad="19050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 rot="2700000" flipH="1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  <a:effectLst>
              <a:innerShdw blurRad="635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 rot="2700000" flipH="1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  <a:effectLst>
              <a:innerShdw blurRad="635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6" name="Google Shape;256;p1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7" name="Google Shape;257;p1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7"/>
          <p:cNvGrpSpPr/>
          <p:nvPr/>
        </p:nvGrpSpPr>
        <p:grpSpPr>
          <a:xfrm>
            <a:off x="4752252" y="4823504"/>
            <a:ext cx="1657635" cy="1657635"/>
            <a:chOff x="2481038" y="2139594"/>
            <a:chExt cx="1657635" cy="1657635"/>
          </a:xfrm>
        </p:grpSpPr>
        <p:sp>
          <p:nvSpPr>
            <p:cNvPr id="260" name="Google Shape;260;p17"/>
            <p:cNvSpPr/>
            <p:nvPr/>
          </p:nvSpPr>
          <p:spPr>
            <a:xfrm rot="2700000">
              <a:off x="2769555" y="2336586"/>
              <a:ext cx="1080601" cy="1263649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  <a:effectLst>
              <a:innerShdw blurRad="254000" dist="101600" dir="2700000">
                <a:srgbClr val="59EFC0">
                  <a:alpha val="4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 rot="8100000">
              <a:off x="2784153" y="2683432"/>
              <a:ext cx="540088" cy="1080176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  <a:effectLst>
              <a:innerShdw blurRad="12700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4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1"/>
          </p:nvPr>
        </p:nvSpPr>
        <p:spPr>
          <a:xfrm>
            <a:off x="4295775" y="1750060"/>
            <a:ext cx="7345500" cy="4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body" idx="2"/>
          </p:nvPr>
        </p:nvSpPr>
        <p:spPr>
          <a:xfrm>
            <a:off x="550863" y="1750060"/>
            <a:ext cx="3565500" cy="4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6" name="Google Shape;266;p1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7" name="Google Shape;267;p1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genda">
  <p:cSld name="2_Agenda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55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550863" y="2677306"/>
            <a:ext cx="35655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"/>
          <p:cNvSpPr>
            <a:spLocks noGrp="1"/>
          </p:cNvSpPr>
          <p:nvPr>
            <p:ph type="pic" idx="2"/>
          </p:nvPr>
        </p:nvSpPr>
        <p:spPr>
          <a:xfrm>
            <a:off x="5208928" y="1596771"/>
            <a:ext cx="3448500" cy="344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6" name="Google Shape;96;p3"/>
          <p:cNvSpPr>
            <a:spLocks noGrp="1"/>
          </p:cNvSpPr>
          <p:nvPr>
            <p:ph type="pic" idx="3"/>
          </p:nvPr>
        </p:nvSpPr>
        <p:spPr>
          <a:xfrm>
            <a:off x="8918575" y="596392"/>
            <a:ext cx="2263800" cy="226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7" name="Google Shape;97;p3"/>
          <p:cNvSpPr>
            <a:spLocks noGrp="1"/>
          </p:cNvSpPr>
          <p:nvPr>
            <p:ph type="pic" idx="4"/>
          </p:nvPr>
        </p:nvSpPr>
        <p:spPr>
          <a:xfrm>
            <a:off x="9091612" y="3324733"/>
            <a:ext cx="2937000" cy="293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8" name="Google Shape;98;p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101" name="Google Shape;101;p3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rgbClr val="59EFC0">
                <a:alpha val="2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5586038" y="5592622"/>
            <a:ext cx="828239" cy="827163"/>
            <a:chOff x="3393298" y="4842044"/>
            <a:chExt cx="828239" cy="827163"/>
          </a:xfrm>
        </p:grpSpPr>
        <p:sp>
          <p:nvSpPr>
            <p:cNvPr id="103" name="Google Shape;103;p3"/>
            <p:cNvSpPr/>
            <p:nvPr/>
          </p:nvSpPr>
          <p:spPr>
            <a:xfrm rot="8100000">
              <a:off x="3539397" y="4941466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  <a:effectLst>
              <a:innerShdw blurRad="101600" dist="50800" dir="7320000">
                <a:srgbClr val="59EFC0">
                  <a:alpha val="2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 rot="-8100000">
              <a:off x="3544732" y="4858350"/>
              <a:ext cx="269832" cy="540088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  <a:effectLst>
              <a:innerShdw blurRad="12700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ntroducción">
  <p:cSld name="3_Introducció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550863" y="4507200"/>
            <a:ext cx="45006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>
            <a:spLocks noGrp="1"/>
          </p:cNvSpPr>
          <p:nvPr>
            <p:ph type="pic" idx="2"/>
          </p:nvPr>
        </p:nvSpPr>
        <p:spPr>
          <a:xfrm>
            <a:off x="0" y="0"/>
            <a:ext cx="3054000" cy="37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8" name="Google Shape;108;p4"/>
          <p:cNvSpPr>
            <a:spLocks noGrp="1"/>
          </p:cNvSpPr>
          <p:nvPr>
            <p:ph type="pic" idx="3"/>
          </p:nvPr>
        </p:nvSpPr>
        <p:spPr>
          <a:xfrm>
            <a:off x="3054096" y="0"/>
            <a:ext cx="3054000" cy="37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9" name="Google Shape;109;p4"/>
          <p:cNvSpPr>
            <a:spLocks noGrp="1"/>
          </p:cNvSpPr>
          <p:nvPr>
            <p:ph type="pic" idx="4"/>
          </p:nvPr>
        </p:nvSpPr>
        <p:spPr>
          <a:xfrm>
            <a:off x="6083808" y="0"/>
            <a:ext cx="3054000" cy="37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0" name="Google Shape;110;p4"/>
          <p:cNvSpPr>
            <a:spLocks noGrp="1"/>
          </p:cNvSpPr>
          <p:nvPr>
            <p:ph type="pic" idx="5"/>
          </p:nvPr>
        </p:nvSpPr>
        <p:spPr>
          <a:xfrm>
            <a:off x="9137904" y="0"/>
            <a:ext cx="3054000" cy="37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1" name="Google Shape;111;p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marL="1371600" lvl="2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marL="1828800" lvl="3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marL="2286000" lvl="4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ierre">
  <p:cSld name="13_Cierr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1"/>
          </p:nvPr>
        </p:nvSpPr>
        <p:spPr>
          <a:xfrm>
            <a:off x="550863" y="3827610"/>
            <a:ext cx="5437200" cy="22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>
            <a:spLocks noGrp="1"/>
          </p:cNvSpPr>
          <p:nvPr>
            <p:ph type="pic" idx="2"/>
          </p:nvPr>
        </p:nvSpPr>
        <p:spPr>
          <a:xfrm>
            <a:off x="6556248" y="548640"/>
            <a:ext cx="5084100" cy="28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9" name="Google Shape;119;p5"/>
          <p:cNvSpPr>
            <a:spLocks noGrp="1"/>
          </p:cNvSpPr>
          <p:nvPr>
            <p:ph type="pic" idx="3"/>
          </p:nvPr>
        </p:nvSpPr>
        <p:spPr>
          <a:xfrm>
            <a:off x="6556248" y="3429000"/>
            <a:ext cx="5084100" cy="28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120" name="Google Shape;120;p5"/>
          <p:cNvGrpSpPr/>
          <p:nvPr/>
        </p:nvGrpSpPr>
        <p:grpSpPr>
          <a:xfrm>
            <a:off x="11030092" y="-213729"/>
            <a:ext cx="1709752" cy="1706769"/>
            <a:chOff x="11030092" y="-213729"/>
            <a:chExt cx="1709752" cy="1706769"/>
          </a:xfrm>
        </p:grpSpPr>
        <p:sp>
          <p:nvSpPr>
            <p:cNvPr id="121" name="Google Shape;121;p5"/>
            <p:cNvSpPr/>
            <p:nvPr/>
          </p:nvSpPr>
          <p:spPr>
            <a:xfrm rot="-2700000">
              <a:off x="11161420" y="125060"/>
              <a:ext cx="1342421" cy="927500"/>
            </a:xfrm>
            <a:custGeom>
              <a:avLst/>
              <a:gdLst/>
              <a:ahLst/>
              <a:cxnLst/>
              <a:rect l="l" t="t" r="r" b="b"/>
              <a:pathLst>
                <a:path w="1341675" h="926985" extrusionOk="0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innerShdw blurRad="254000" dist="50800" dir="5400000">
                <a:srgbClr val="90F4D4">
                  <a:alpha val="4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 rot="2700000">
              <a:off x="11798445" y="994116"/>
              <a:ext cx="106915" cy="4666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innerShdw blurRad="63500" dist="2540000">
                <a:srgbClr val="90F4D4">
                  <a:alpha val="2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 rot="-2700000">
              <a:off x="11228686" y="129232"/>
              <a:ext cx="1338199" cy="1043501"/>
            </a:xfrm>
            <a:custGeom>
              <a:avLst/>
              <a:gdLst/>
              <a:ahLst/>
              <a:cxnLst/>
              <a:rect l="l" t="t" r="r" b="b"/>
              <a:pathLst>
                <a:path w="1337455" h="1042921" extrusionOk="0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  <a:effectLst>
              <a:softEdge rad="19050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24" name="Google Shape;124;p5"/>
          <p:cNvGrpSpPr/>
          <p:nvPr/>
        </p:nvGrpSpPr>
        <p:grpSpPr>
          <a:xfrm>
            <a:off x="577777" y="5512007"/>
            <a:ext cx="828239" cy="827163"/>
            <a:chOff x="10462655" y="1408306"/>
            <a:chExt cx="828239" cy="827163"/>
          </a:xfrm>
        </p:grpSpPr>
        <p:sp>
          <p:nvSpPr>
            <p:cNvPr id="125" name="Google Shape;125;p5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  <a:effectLst>
              <a:innerShdw blurRad="101600" dist="50800" dir="7320000">
                <a:srgbClr val="59EFC0">
                  <a:alpha val="2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  <a:effectLst>
              <a:innerShdw blurRad="12700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7" name="Google Shape;127;p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9" name="Google Shape;129;p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130" name="Google Shape;130;p5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rgbClr val="59EFC0">
                <a:alpha val="4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contenido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rgbClr val="59EFC0">
                <a:alpha val="2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233401" y="5384019"/>
            <a:ext cx="827163" cy="828238"/>
            <a:chOff x="2895768" y="1234487"/>
            <a:chExt cx="827163" cy="828238"/>
          </a:xfrm>
        </p:grpSpPr>
        <p:sp>
          <p:nvSpPr>
            <p:cNvPr id="134" name="Google Shape;134;p6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  <a:effectLst>
              <a:innerShdw blurRad="254000" dist="101600" dir="2700000">
                <a:srgbClr val="59EFC0">
                  <a:alpha val="2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  <a:effectLst>
              <a:innerShdw blurRad="1270000" dist="2540000">
                <a:srgbClr val="59EFC0">
                  <a:alpha val="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4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550862" y="2097175"/>
            <a:ext cx="5435700" cy="3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2"/>
          </p:nvPr>
        </p:nvSpPr>
        <p:spPr>
          <a:xfrm>
            <a:off x="6205538" y="2097175"/>
            <a:ext cx="5435700" cy="3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ita">
  <p:cSld name="7_Cita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6100" cy="3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7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145" name="Google Shape;145;p7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  <a:effectLst>
              <a:innerShdw blurRad="254000">
                <a:srgbClr val="2B274A">
                  <a:alpha val="10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  <a:effectLst>
              <a:innerShdw blurRad="254000">
                <a:srgbClr val="2B274A">
                  <a:alpha val="10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  <a:effectLst>
              <a:innerShdw blurRad="254000">
                <a:srgbClr val="59EFC0">
                  <a:alpha val="60000"/>
                </a:srgbClr>
              </a:inn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8" name="Google Shape;148;p7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rgbClr val="59EFC0">
                <a:alpha val="4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1"/>
          </p:nvPr>
        </p:nvSpPr>
        <p:spPr>
          <a:xfrm>
            <a:off x="550863" y="4097338"/>
            <a:ext cx="3565500" cy="23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marL="1371600" lvl="2" indent="-355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55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7"/>
          <p:cNvSpPr>
            <a:spLocks noGrp="1"/>
          </p:cNvSpPr>
          <p:nvPr>
            <p:ph type="pic" idx="2"/>
          </p:nvPr>
        </p:nvSpPr>
        <p:spPr>
          <a:xfrm>
            <a:off x="5535809" y="656633"/>
            <a:ext cx="5132400" cy="51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1" name="Google Shape;151;p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3" name="Google Shape;153;p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Resumen">
  <p:cSld name="12_Resume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>
            <a:spLocks noGrp="1"/>
          </p:cNvSpPr>
          <p:nvPr>
            <p:ph type="title"/>
          </p:nvPr>
        </p:nvSpPr>
        <p:spPr>
          <a:xfrm>
            <a:off x="550863" y="4508500"/>
            <a:ext cx="45006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77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7" name="Google Shape;157;p8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marL="1371600" lvl="2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marL="1828800" lvl="3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marL="2286000" lvl="4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9" name="Google Shape;159;p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161" name="Google Shape;161;p8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rgbClr val="59EFC0">
                <a:alpha val="20000"/>
              </a:srgbClr>
            </a:innerShdw>
            <a:softEdge rad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alto de sección">
  <p:cSld name="4_Salto de sección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05" name="Google Shape;205;p1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6" name="Google Shape;206;p1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7" name="Google Shape;207;p1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208" name="Google Shape;208;p12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12"/>
          <p:cNvSpPr/>
          <p:nvPr/>
        </p:nvSpPr>
        <p:spPr>
          <a:xfrm rot="10800000">
            <a:off x="0" y="-5"/>
            <a:ext cx="9000000" cy="68580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p12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2"/>
          <p:cNvSpPr txBox="1">
            <a:spLocks noGrp="1"/>
          </p:cNvSpPr>
          <p:nvPr>
            <p:ph type="subTitle" idx="1"/>
          </p:nvPr>
        </p:nvSpPr>
        <p:spPr>
          <a:xfrm>
            <a:off x="550863" y="3816724"/>
            <a:ext cx="5437200" cy="22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alto de sección">
  <p:cSld name="5_Salto de sección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14" name="Google Shape;214;p13"/>
          <p:cNvSpPr txBox="1">
            <a:spLocks noGrp="1"/>
          </p:cNvSpPr>
          <p:nvPr>
            <p:ph type="subTitle" idx="1"/>
          </p:nvPr>
        </p:nvSpPr>
        <p:spPr>
          <a:xfrm>
            <a:off x="0" y="3557281"/>
            <a:ext cx="6640200" cy="33006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6640200" cy="3535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550863" y="550800"/>
            <a:ext cx="110904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1" name="Google Shape;81;p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dirty="0"/>
          </a:p>
        </p:txBody>
      </p:sp>
      <p:sp>
        <p:nvSpPr>
          <p:cNvPr id="82" name="Google Shape;82;p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dirty="0"/>
          </a:p>
        </p:txBody>
      </p:sp>
      <p:sp>
        <p:nvSpPr>
          <p:cNvPr id="83" name="Google Shape;83;p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ctrTitle"/>
          </p:nvPr>
        </p:nvSpPr>
        <p:spPr>
          <a:xfrm>
            <a:off x="7999414" y="1051551"/>
            <a:ext cx="3565500" cy="23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dirty="0"/>
              <a:t>Trabajo Final Machine Learning</a:t>
            </a:r>
            <a:endParaRPr dirty="0"/>
          </a:p>
        </p:txBody>
      </p:sp>
      <p:pic>
        <p:nvPicPr>
          <p:cNvPr id="275" name="Google Shape;275;p18" descr="Fondo digital de puntos de dato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452361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7999413" y="3568700"/>
            <a:ext cx="35655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dirty="0"/>
              <a:t>Álvaro Belmar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dirty="0"/>
              <a:t>Javier Capilla 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dirty="0"/>
              <a:t>Alicia Mayorga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>
            <a:spLocks noGrp="1"/>
          </p:cNvSpPr>
          <p:nvPr>
            <p:ph type="title"/>
          </p:nvPr>
        </p:nvSpPr>
        <p:spPr>
          <a:xfrm>
            <a:off x="550863" y="4508500"/>
            <a:ext cx="45006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dirty="0"/>
              <a:t>Confusion Matrix</a:t>
            </a:r>
            <a:endParaRPr dirty="0"/>
          </a:p>
        </p:txBody>
      </p:sp>
      <p:pic>
        <p:nvPicPr>
          <p:cNvPr id="376" name="Google Shape;376;p27" descr="A screen shot of a graph&#10;&#10;Description automatically generated with low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8886" b="42151"/>
          <a:stretch/>
        </p:blipFill>
        <p:spPr>
          <a:xfrm>
            <a:off x="20" y="10"/>
            <a:ext cx="12191980" cy="377646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78" name="Google Shape;378;p2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  <p:sp>
        <p:nvSpPr>
          <p:cNvPr id="379" name="Google Shape;379;p2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 dirty="0"/>
          </a:p>
        </p:txBody>
      </p:sp>
      <p:sp>
        <p:nvSpPr>
          <p:cNvPr id="380" name="Google Shape;380;p27"/>
          <p:cNvSpPr txBox="1"/>
          <p:nvPr/>
        </p:nvSpPr>
        <p:spPr>
          <a:xfrm>
            <a:off x="4699000" y="4212225"/>
            <a:ext cx="6096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Realizamos una matriz de confusión, donde veremos claramente la diagonal de todas las observaciones clasificadas correctamente.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En general, se equivoca prediciendo clases que visualmente son muy parecidas como filet_mignon con pork_chop and chocolate_cake con tiramisu.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F1-Scores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Calculamos las métricas precision, recall y f1-scores para cada clase. Ordenamos las f1-score en orden ascendente y las representamos en un gráfico de barras.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 dirty="0"/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41262" b="4126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>
            <a:spLocks noGrp="1"/>
          </p:cNvSpPr>
          <p:nvPr>
            <p:ph type="title"/>
          </p:nvPr>
        </p:nvSpPr>
        <p:spPr>
          <a:xfrm>
            <a:off x="882315" y="951963"/>
            <a:ext cx="8165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4. Visualización de predicciones</a:t>
            </a:r>
            <a:endParaRPr dirty="0"/>
          </a:p>
        </p:txBody>
      </p:sp>
      <p:pic>
        <p:nvPicPr>
          <p:cNvPr id="461" name="Google Shape;461;p31" descr="Fondo digital de puntos de dato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12192" y="5454317"/>
            <a:ext cx="2951745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62" name="Google Shape;462;p31" descr="Pantalla de Gráfico digital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2963938" y="5454316"/>
            <a:ext cx="3132062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63" name="Google Shape;463;p3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 dirty="0"/>
          </a:p>
        </p:txBody>
      </p:sp>
      <p:sp>
        <p:nvSpPr>
          <p:cNvPr id="464" name="Google Shape;464;p31"/>
          <p:cNvSpPr txBox="1">
            <a:spLocks noGrp="1"/>
          </p:cNvSpPr>
          <p:nvPr>
            <p:ph type="body" idx="4294967295"/>
          </p:nvPr>
        </p:nvSpPr>
        <p:spPr>
          <a:xfrm>
            <a:off x="882315" y="1727466"/>
            <a:ext cx="107589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Vamos a visualizar ejemplos de predicciones en imágenes pertenecientes al conjunto de test:</a:t>
            </a:r>
            <a:endParaRPr dirty="0"/>
          </a:p>
        </p:txBody>
      </p:sp>
      <p:pic>
        <p:nvPicPr>
          <p:cNvPr id="465" name="Google Shape;465;p31" descr="Fondo digital de puntos de datos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6096000" y="5454317"/>
            <a:ext cx="2951745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66" name="Google Shape;466;p31" descr="Pantalla de Gráfico digital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9047746" y="5454316"/>
            <a:ext cx="3132062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 rotWithShape="1">
          <a:blip r:embed="rId5">
            <a:alphaModFix/>
          </a:blip>
          <a:srcRect l="7235" t="29900" r="1406" b="20471"/>
          <a:stretch/>
        </p:blipFill>
        <p:spPr>
          <a:xfrm>
            <a:off x="1703149" y="2400905"/>
            <a:ext cx="8785699" cy="26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469" name="Google Shape;469;p3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>
            <a:spLocks noGrp="1"/>
          </p:cNvSpPr>
          <p:nvPr>
            <p:ph type="title"/>
          </p:nvPr>
        </p:nvSpPr>
        <p:spPr>
          <a:xfrm>
            <a:off x="882315" y="951963"/>
            <a:ext cx="10555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Predicciones más erróneas</a:t>
            </a:r>
            <a:endParaRPr dirty="0"/>
          </a:p>
        </p:txBody>
      </p:sp>
      <p:sp>
        <p:nvSpPr>
          <p:cNvPr id="477" name="Google Shape;477;p3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 dirty="0"/>
          </a:p>
        </p:txBody>
      </p:sp>
      <p:sp>
        <p:nvSpPr>
          <p:cNvPr id="478" name="Google Shape;478;p32"/>
          <p:cNvSpPr txBox="1">
            <a:spLocks noGrp="1"/>
          </p:cNvSpPr>
          <p:nvPr>
            <p:ph type="body" idx="4294967295"/>
          </p:nvPr>
        </p:nvSpPr>
        <p:spPr>
          <a:xfrm>
            <a:off x="882315" y="1631213"/>
            <a:ext cx="107589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Las predicciones más erróneas son aquellas predicciones equivocadas para las cuales el modelo está muy seguro de su decisión (probabilidad de predicción muy cercana a 1).  Veamos algún ejemplo: </a:t>
            </a:r>
            <a:endParaRPr dirty="0"/>
          </a:p>
        </p:txBody>
      </p:sp>
      <p:pic>
        <p:nvPicPr>
          <p:cNvPr id="479" name="Google Shape;479;p32"/>
          <p:cNvPicPr preferRelativeResize="0"/>
          <p:nvPr/>
        </p:nvPicPr>
        <p:blipFill rotWithShape="1">
          <a:blip r:embed="rId3">
            <a:alphaModFix/>
          </a:blip>
          <a:srcRect l="6188" t="50868" r="4509" b="16126"/>
          <a:stretch/>
        </p:blipFill>
        <p:spPr>
          <a:xfrm>
            <a:off x="1707105" y="2677748"/>
            <a:ext cx="8777789" cy="187906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2"/>
          <p:cNvSpPr txBox="1">
            <a:spLocks noGrp="1"/>
          </p:cNvSpPr>
          <p:nvPr>
            <p:ph type="body" idx="4294967295"/>
          </p:nvPr>
        </p:nvSpPr>
        <p:spPr>
          <a:xfrm>
            <a:off x="882315" y="5006207"/>
            <a:ext cx="107589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Observación</a:t>
            </a: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: la mayoría de estas predicciones más erróneas se deben a que hay categorías que pueden ser muy similares visualmente (como “fried calarami” y “onion rings”). Podríamos atacar este problema incrementando el número de instancias de estas categorías específicamente. </a:t>
            </a:r>
            <a:endParaRPr dirty="0"/>
          </a:p>
        </p:txBody>
      </p:sp>
      <p:sp>
        <p:nvSpPr>
          <p:cNvPr id="481" name="Google Shape;481;p3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482" name="Google Shape;482;p3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>
            <a:spLocks noGrp="1"/>
          </p:cNvSpPr>
          <p:nvPr>
            <p:ph type="title"/>
          </p:nvPr>
        </p:nvSpPr>
        <p:spPr>
          <a:xfrm>
            <a:off x="882315" y="951963"/>
            <a:ext cx="10555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Testeando con imágenes nuevas</a:t>
            </a:r>
            <a:endParaRPr dirty="0"/>
          </a:p>
        </p:txBody>
      </p:sp>
      <p:pic>
        <p:nvPicPr>
          <p:cNvPr id="490" name="Google Shape;490;p33" descr="Fondo digital de puntos de dato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12192" y="5454317"/>
            <a:ext cx="2951745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91" name="Google Shape;491;p33" descr="Pantalla de Gráfico digital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2963938" y="5454316"/>
            <a:ext cx="3132062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 dirty="0"/>
          </a:p>
        </p:txBody>
      </p:sp>
      <p:sp>
        <p:nvSpPr>
          <p:cNvPr id="493" name="Google Shape;493;p33"/>
          <p:cNvSpPr txBox="1">
            <a:spLocks noGrp="1"/>
          </p:cNvSpPr>
          <p:nvPr>
            <p:ph type="body" idx="4294967295"/>
          </p:nvPr>
        </p:nvSpPr>
        <p:spPr>
          <a:xfrm>
            <a:off x="882315" y="1631213"/>
            <a:ext cx="10758900" cy="2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Escogemos imágenes de comida que nunca ha visto el modelo y vemos su ajuste a estos ejemplos. </a:t>
            </a:r>
            <a:endParaRPr dirty="0"/>
          </a:p>
        </p:txBody>
      </p:sp>
      <p:pic>
        <p:nvPicPr>
          <p:cNvPr id="494" name="Google Shape;494;p33" descr="Fondo digital de puntos de datos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6096000" y="5454317"/>
            <a:ext cx="2951745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95" name="Google Shape;495;p33" descr="Pantalla de Gráfico digital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9047746" y="5454316"/>
            <a:ext cx="3132062" cy="1403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96" name="Google Shape;496;p33"/>
          <p:cNvPicPr preferRelativeResize="0"/>
          <p:nvPr/>
        </p:nvPicPr>
        <p:blipFill rotWithShape="1">
          <a:blip r:embed="rId5">
            <a:alphaModFix/>
          </a:blip>
          <a:srcRect l="7236" t="33008" r="67073" b="19483"/>
          <a:stretch/>
        </p:blipFill>
        <p:spPr>
          <a:xfrm>
            <a:off x="1656915" y="2391461"/>
            <a:ext cx="2426813" cy="25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3"/>
          <p:cNvPicPr preferRelativeResize="0"/>
          <p:nvPr/>
        </p:nvPicPr>
        <p:blipFill rotWithShape="1">
          <a:blip r:embed="rId6">
            <a:alphaModFix/>
          </a:blip>
          <a:srcRect l="7237" t="39999" r="67960" b="13881"/>
          <a:stretch/>
        </p:blipFill>
        <p:spPr>
          <a:xfrm>
            <a:off x="4675322" y="2391461"/>
            <a:ext cx="2426813" cy="253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3"/>
          <p:cNvPicPr preferRelativeResize="0"/>
          <p:nvPr/>
        </p:nvPicPr>
        <p:blipFill rotWithShape="1">
          <a:blip r:embed="rId7">
            <a:alphaModFix/>
          </a:blip>
          <a:srcRect l="28252" t="41681" r="46883" b="11715"/>
          <a:stretch/>
        </p:blipFill>
        <p:spPr>
          <a:xfrm>
            <a:off x="7693729" y="2381817"/>
            <a:ext cx="2426813" cy="2558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500" name="Google Shape;500;p3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>
            <a:spLocks noGrp="1"/>
          </p:cNvSpPr>
          <p:nvPr>
            <p:ph type="title"/>
          </p:nvPr>
        </p:nvSpPr>
        <p:spPr>
          <a:xfrm>
            <a:off x="342315" y="2515733"/>
            <a:ext cx="46209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5. Conclusión</a:t>
            </a:r>
            <a:endParaRPr dirty="0"/>
          </a:p>
        </p:txBody>
      </p:sp>
      <p:pic>
        <p:nvPicPr>
          <p:cNvPr id="508" name="Google Shape;508;p34" descr="Fondo digital de puntos de dato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5999" cy="2021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509" name="Google Shape;509;p34"/>
          <p:cNvSpPr txBox="1">
            <a:spLocks noGrp="1"/>
          </p:cNvSpPr>
          <p:nvPr>
            <p:ph type="body" idx="1"/>
          </p:nvPr>
        </p:nvSpPr>
        <p:spPr>
          <a:xfrm>
            <a:off x="3753853" y="2583060"/>
            <a:ext cx="78873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dirty="0"/>
              <a:t>Hemos conseguido crear una red neuronal de clasificación de imágenes de alimentos exitosa usando TensorFlow. 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dirty="0"/>
              <a:t>La base usada ha sido food101. En concreto, hemos usado el 10% de la base: 100 imágenes por cada una de las 101 categorías (10.100 imágenes).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dirty="0"/>
              <a:t>Las métricas agregadas de precisión son: 0.63 de accuracy, 0.60 de recall, y 0.61 de f1-score. Es un resultado positivo teniendo en cuenta la complejidad del problema y el número de imágenes usado.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dirty="0"/>
              <a:t>Podríamos mejorar resultados incrementando el número de datos. En concreto, podríamos incluir más imágenes de las categorías peor clasificadas. </a:t>
            </a:r>
            <a:endParaRPr dirty="0"/>
          </a:p>
          <a:p>
            <a:pPr marL="342900" lvl="0" indent="-225425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endParaRPr dirty="0"/>
          </a:p>
        </p:txBody>
      </p:sp>
      <p:sp>
        <p:nvSpPr>
          <p:cNvPr id="510" name="Google Shape;510;p3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 dirty="0"/>
          </a:p>
        </p:txBody>
      </p:sp>
      <p:pic>
        <p:nvPicPr>
          <p:cNvPr id="511" name="Google Shape;511;p34" descr="Fondo digital de puntos de dat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5999" cy="20213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512" name="Google Shape;512;p3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513" name="Google Shape;513;p3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lang="es-ES" sz="5200" dirty="0"/>
              <a:t>Muchas gracias 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subTitle" idx="1"/>
          </p:nvPr>
        </p:nvSpPr>
        <p:spPr>
          <a:xfrm>
            <a:off x="550863" y="3827610"/>
            <a:ext cx="5437200" cy="22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000" dirty="0"/>
              <a:t>Álvaro Belmar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000" dirty="0"/>
              <a:t>Javier Capilla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2000" dirty="0"/>
              <a:t>Alicia Mayorga</a:t>
            </a:r>
            <a:endParaRPr dirty="0"/>
          </a:p>
        </p:txBody>
      </p:sp>
      <p:pic>
        <p:nvPicPr>
          <p:cNvPr id="520" name="Google Shape;520;p35" descr="Fondo digital de puntos de dato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56248" y="548640"/>
            <a:ext cx="5084065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521" name="Google Shape;521;p35" descr="Fondo digital de puntos de dato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556248" y="3429000"/>
            <a:ext cx="5084065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522" name="Google Shape;522;p3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 dirty="0"/>
          </a:p>
        </p:txBody>
      </p:sp>
      <p:sp>
        <p:nvSpPr>
          <p:cNvPr id="523" name="Google Shape;523;p3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524" name="Google Shape;524;p3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1112334" y="300704"/>
            <a:ext cx="35655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dirty="0"/>
              <a:t>Índice</a:t>
            </a:r>
            <a:endParaRPr dirty="0"/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1"/>
          </p:nvPr>
        </p:nvSpPr>
        <p:spPr>
          <a:xfrm>
            <a:off x="1112333" y="1180123"/>
            <a:ext cx="3725400" cy="59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sz="1800" dirty="0"/>
              <a:t>0</a:t>
            </a:r>
            <a:r>
              <a:rPr lang="es-ES" dirty="0"/>
              <a:t>. </a:t>
            </a:r>
            <a:r>
              <a:rPr lang="es-ES" sz="1400" dirty="0"/>
              <a:t>     Introducción</a:t>
            </a:r>
            <a:endParaRPr lang="es-ES" dirty="0"/>
          </a:p>
          <a:p>
            <a:pPr marL="457200" lvl="0" indent="-4572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 sz="1400" dirty="0"/>
              <a:t>Base de datos</a:t>
            </a:r>
            <a:endParaRPr lang="es-ES" dirty="0"/>
          </a:p>
          <a:p>
            <a:pPr marL="457200" lvl="0" indent="-4572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 sz="1400" dirty="0"/>
              <a:t>Ajuste del modelo</a:t>
            </a:r>
            <a:endParaRPr dirty="0"/>
          </a:p>
          <a:p>
            <a:pPr marL="857250" lvl="1" indent="-4000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romanUcPeriod"/>
            </a:pPr>
            <a:r>
              <a:rPr lang="es-ES" dirty="0"/>
              <a:t>Resultados</a:t>
            </a:r>
            <a:endParaRPr dirty="0"/>
          </a:p>
          <a:p>
            <a:pPr marL="857250" lvl="1" indent="-4000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romanUcPeriod"/>
            </a:pPr>
            <a:r>
              <a:rPr lang="es-ES" dirty="0"/>
              <a:t>Fine tuning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 sz="1400" dirty="0"/>
              <a:t>Evaluación del modelo</a:t>
            </a:r>
            <a:endParaRPr dirty="0"/>
          </a:p>
          <a:p>
            <a:pPr marL="857250" lvl="1" indent="-4000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romanUcPeriod"/>
            </a:pPr>
            <a:r>
              <a:rPr lang="es-ES" dirty="0"/>
              <a:t>Predicciones</a:t>
            </a:r>
            <a:endParaRPr dirty="0"/>
          </a:p>
          <a:p>
            <a:pPr marL="857250" lvl="1" indent="-40005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romanUcPeriod"/>
            </a:pPr>
            <a:r>
              <a:rPr lang="es-ES" dirty="0"/>
              <a:t>Métricas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 sz="1400" dirty="0"/>
              <a:t>Visualización</a:t>
            </a:r>
            <a:endParaRPr dirty="0"/>
          </a:p>
          <a:p>
            <a:pPr marL="914400" lvl="1" indent="-4572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romanUcPeriod"/>
            </a:pPr>
            <a:r>
              <a:rPr lang="es-ES" dirty="0"/>
              <a:t>Predicciones más erróneas</a:t>
            </a:r>
            <a:endParaRPr dirty="0"/>
          </a:p>
          <a:p>
            <a:pPr marL="914400" lvl="1" indent="-4572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romanUcPeriod"/>
            </a:pPr>
            <a:r>
              <a:rPr lang="es-ES" dirty="0"/>
              <a:t>Nuevas imágenes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AutoNum type="arabicPeriod"/>
            </a:pPr>
            <a:r>
              <a:rPr lang="es-ES" sz="1400" dirty="0"/>
              <a:t>Conclusión</a:t>
            </a:r>
            <a:endParaRPr dirty="0"/>
          </a:p>
          <a:p>
            <a:pPr marL="914400" lvl="1" indent="-368300" algn="l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/>
          </a:p>
          <a:p>
            <a:pPr marL="457200" lvl="0" indent="-3302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</p:txBody>
      </p:sp>
      <p:pic>
        <p:nvPicPr>
          <p:cNvPr id="283" name="Google Shape;283;p19" descr="Datos digitale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08928" y="1596771"/>
            <a:ext cx="3448557" cy="3448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284" name="Google Shape;284;p19" descr="Puntos de datos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285" name="Google Shape;285;p19" descr="Fondo de datos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9091612" y="3324733"/>
            <a:ext cx="2936877" cy="29368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86" name="Google Shape;286;p1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288" name="Google Shape;288;p1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>
            <a:spLocks noGrp="1"/>
          </p:cNvSpPr>
          <p:nvPr>
            <p:ph type="title"/>
          </p:nvPr>
        </p:nvSpPr>
        <p:spPr>
          <a:xfrm>
            <a:off x="358356" y="4857818"/>
            <a:ext cx="4500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0. Introducción</a:t>
            </a:r>
            <a:endParaRPr dirty="0"/>
          </a:p>
        </p:txBody>
      </p:sp>
      <p:pic>
        <p:nvPicPr>
          <p:cNvPr id="296" name="Google Shape;296;p20" descr="Fondo digital de puntos de dato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0" y="0"/>
            <a:ext cx="610819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297" name="Google Shape;297;p20" descr="Pantalla de Gráfico digital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6083808" y="0"/>
            <a:ext cx="610819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98" name="Google Shape;298;p2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 dirty="0"/>
          </a:p>
        </p:txBody>
      </p:sp>
      <p:sp>
        <p:nvSpPr>
          <p:cNvPr id="299" name="Google Shape;299;p20"/>
          <p:cNvSpPr txBox="1">
            <a:spLocks noGrp="1"/>
          </p:cNvSpPr>
          <p:nvPr>
            <p:ph type="body" idx="4294967295"/>
          </p:nvPr>
        </p:nvSpPr>
        <p:spPr>
          <a:xfrm>
            <a:off x="4507832" y="3978444"/>
            <a:ext cx="6976200" cy="2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Usar TensorFlow, una biblioteca de aprendizaje automático creada por Google Brain, para construir una red neuronal convolucional de clasificación de imágenes. 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El modelo extrae características relevantes y permite reducir la dimensionalidad, capturar la información importante y mejorar el rendimiento total. 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Nuestro objetivo final será crear un modelo preciso que pueda tener un uso práctico en áreas como la nutrición y la industria alimentaria.</a:t>
            </a:r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>
            <a:spLocks noGrp="1"/>
          </p:cNvSpPr>
          <p:nvPr>
            <p:ph type="title"/>
          </p:nvPr>
        </p:nvSpPr>
        <p:spPr>
          <a:xfrm>
            <a:off x="358356" y="4809692"/>
            <a:ext cx="4500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1. Base de Datos</a:t>
            </a:r>
            <a:endParaRPr dirty="0"/>
          </a:p>
        </p:txBody>
      </p:sp>
      <p:pic>
        <p:nvPicPr>
          <p:cNvPr id="309" name="Google Shape;309;p21" descr="Fondo digital de puntos de dato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0" y="0"/>
            <a:ext cx="6108192" cy="33717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310" name="Google Shape;310;p21" descr="Pantalla de Gráfico digital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6083808" y="0"/>
            <a:ext cx="6108192" cy="33717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 dirty="0"/>
          </a:p>
        </p:txBody>
      </p:sp>
      <p:sp>
        <p:nvSpPr>
          <p:cNvPr id="312" name="Google Shape;312;p21"/>
          <p:cNvSpPr txBox="1">
            <a:spLocks noGrp="1"/>
          </p:cNvSpPr>
          <p:nvPr>
            <p:ph type="body" idx="4294967295"/>
          </p:nvPr>
        </p:nvSpPr>
        <p:spPr>
          <a:xfrm>
            <a:off x="4507832" y="3930318"/>
            <a:ext cx="6976200" cy="2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Dataset food101: es un famoso conjunto de imágenes de alimentos creado por Lukas Bossard, Mathieu Guillaumin y Luc Van Gool de la Escuela Politécnica Federal de Lausana (Suiza).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La base consta de 101 categorías de comida y 1.000 imágenes por categoría, esto es, contiene 101.000 imágenes. En este trabajo usaremos el 10% de los datos (100 imágenes por categoría). </a:t>
            </a:r>
            <a:endParaRPr dirty="0"/>
          </a:p>
        </p:txBody>
      </p:sp>
      <p:sp>
        <p:nvSpPr>
          <p:cNvPr id="313" name="Google Shape;313;p2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14" name="Google Shape;314;p2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>
            <a:spLocks noGrp="1"/>
          </p:cNvSpPr>
          <p:nvPr>
            <p:ph type="title"/>
          </p:nvPr>
        </p:nvSpPr>
        <p:spPr>
          <a:xfrm>
            <a:off x="454609" y="4832282"/>
            <a:ext cx="45006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lay"/>
              <a:buNone/>
            </a:pPr>
            <a:r>
              <a:rPr lang="es-ES" sz="4200" dirty="0"/>
              <a:t>2. Ajuste </a:t>
            </a:r>
            <a:br>
              <a:rPr lang="es-ES" sz="4200" dirty="0"/>
            </a:br>
            <a:r>
              <a:rPr lang="es-ES" sz="4200" dirty="0"/>
              <a:t>del modelo</a:t>
            </a:r>
            <a:endParaRPr dirty="0"/>
          </a:p>
        </p:txBody>
      </p:sp>
      <p:pic>
        <p:nvPicPr>
          <p:cNvPr id="322" name="Google Shape;322;p22" descr="Fondo digital de puntos de dato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9" b="39"/>
          <a:stretch/>
        </p:blipFill>
        <p:spPr>
          <a:xfrm>
            <a:off x="0" y="0"/>
            <a:ext cx="6108192" cy="37764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323" name="Google Shape;323;p22" descr="Pantalla de Gráfico digital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9" b="39"/>
          <a:stretch/>
        </p:blipFill>
        <p:spPr>
          <a:xfrm>
            <a:off x="6083808" y="0"/>
            <a:ext cx="6108192" cy="37764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24" name="Google Shape;324;p2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 dirty="0"/>
          </a:p>
        </p:txBody>
      </p:sp>
      <p:sp>
        <p:nvSpPr>
          <p:cNvPr id="325" name="Google Shape;325;p22"/>
          <p:cNvSpPr txBox="1">
            <a:spLocks noGrp="1"/>
          </p:cNvSpPr>
          <p:nvPr>
            <p:ph type="body" idx="4294967295"/>
          </p:nvPr>
        </p:nvSpPr>
        <p:spPr>
          <a:xfrm>
            <a:off x="4507832" y="4251158"/>
            <a:ext cx="6976200" cy="2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En la creación del modelo se utilizarán distintos métodos y técnicas para mejorar el ajuste del modelo: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augmentation, para evitar sobreajustes.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Feature extraction, disminuye la carga computacional.</a:t>
            </a:r>
            <a:endParaRPr dirty="0"/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Pooling, para reducir la dimensionalidad.</a:t>
            </a:r>
            <a:endParaRPr dirty="0"/>
          </a:p>
          <a:p>
            <a:pPr marL="228600" marR="0" lvl="0" indent="-111125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2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27" name="Google Shape;327;p2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200" cy="22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dirty="0"/>
              <a:t>Resultados </a:t>
            </a:r>
            <a:endParaRPr dirty="0"/>
          </a:p>
        </p:txBody>
      </p:sp>
      <p:sp>
        <p:nvSpPr>
          <p:cNvPr id="333" name="Google Shape;333;p23"/>
          <p:cNvSpPr txBox="1">
            <a:spLocks noGrp="1"/>
          </p:cNvSpPr>
          <p:nvPr>
            <p:ph type="subTitle" idx="1"/>
          </p:nvPr>
        </p:nvSpPr>
        <p:spPr>
          <a:xfrm>
            <a:off x="550863" y="2930769"/>
            <a:ext cx="5545200" cy="3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s-ES" sz="1900" dirty="0"/>
              <a:t>Validación del modelo </a:t>
            </a:r>
            <a:r>
              <a:rPr lang="es-ES" sz="1900" dirty="0">
                <a:sym typeface="Wingdings" panose="05000000000000000000" pitchFamily="2" charset="2"/>
              </a:rPr>
              <a:t></a:t>
            </a:r>
            <a:r>
              <a:rPr lang="es-ES" sz="1900" dirty="0"/>
              <a:t> loss: 1.5942 - accuracy: 0.5781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es-ES" sz="1900" dirty="0"/>
              <a:t>Las curvas parecen tener la misma tendencia, aunque en el final la validación no baja tan rápido como la de entrenamiento. (posible sobreajuste)</a:t>
            </a:r>
            <a:endParaRPr dirty="0"/>
          </a:p>
          <a:p>
            <a:pPr marL="342900" lvl="0" indent="-3429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es-ES" sz="1900" dirty="0"/>
              <a:t>Idealmente, la validación debe estar por debajo de la de entrenamiento.</a:t>
            </a:r>
            <a:endParaRPr dirty="0"/>
          </a:p>
        </p:txBody>
      </p:sp>
      <p:pic>
        <p:nvPicPr>
          <p:cNvPr id="334" name="Google Shape;334;p23" descr="A picture containing text, screenshot, line, plo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36592" y="548640"/>
            <a:ext cx="3523375" cy="28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3" descr="A graph with blue and orange lines&#10;&#10;Description automatically generated with low confidenc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336592" y="3429000"/>
            <a:ext cx="3523375" cy="28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37" name="Google Shape;337;p2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  <p:sp>
        <p:nvSpPr>
          <p:cNvPr id="338" name="Google Shape;338;p2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dirty="0"/>
              <a:t>Fine tuning</a:t>
            </a:r>
            <a:endParaRPr dirty="0"/>
          </a:p>
        </p:txBody>
      </p:sp>
      <p:pic>
        <p:nvPicPr>
          <p:cNvPr id="344" name="Google Shape;344;p24" descr="A picture containing text, line, screenshot,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55744" y="2097175"/>
            <a:ext cx="3825900" cy="39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 txBox="1">
            <a:spLocks noGrp="1"/>
          </p:cNvSpPr>
          <p:nvPr>
            <p:ph type="body" idx="2"/>
          </p:nvPr>
        </p:nvSpPr>
        <p:spPr>
          <a:xfrm>
            <a:off x="5728677" y="2097175"/>
            <a:ext cx="5912600" cy="3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 dirty="0"/>
              <a:t>Validación del modelo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loss: 1.5197 - accuracy: 0.5964 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ES" dirty="0"/>
              <a:t>Fine tuning es una técnica para refinar un modelo pre-entrenado que permite aprovechar el conocimiento previo y acelerar los procesos.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ES" dirty="0"/>
              <a:t>Leve mejoría, aunque la curva de validación sigue estando bastante separada.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</p:txBody>
      </p:sp>
      <p:sp>
        <p:nvSpPr>
          <p:cNvPr id="346" name="Google Shape;346;p2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47" name="Google Shape;347;p2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  <p:sp>
        <p:nvSpPr>
          <p:cNvPr id="348" name="Google Shape;348;p2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6100" cy="3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 dirty="0"/>
              <a:t>"El futuro no es algo que simplemente nos sucede, sino algo que creamos"</a:t>
            </a:r>
            <a:endParaRPr dirty="0"/>
          </a:p>
        </p:txBody>
      </p:sp>
      <p:sp>
        <p:nvSpPr>
          <p:cNvPr id="354" name="Google Shape;354;p25"/>
          <p:cNvSpPr txBox="1">
            <a:spLocks noGrp="1"/>
          </p:cNvSpPr>
          <p:nvPr>
            <p:ph type="body" idx="1"/>
          </p:nvPr>
        </p:nvSpPr>
        <p:spPr>
          <a:xfrm>
            <a:off x="550863" y="4097338"/>
            <a:ext cx="3565500" cy="23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 dirty="0"/>
              <a:t>Winston Churchill</a:t>
            </a:r>
            <a:endParaRPr dirty="0"/>
          </a:p>
        </p:txBody>
      </p:sp>
      <p:pic>
        <p:nvPicPr>
          <p:cNvPr id="355" name="Google Shape;355;p25" descr="Una persona dibujando sobre una pizarr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56" name="Google Shape;356;p2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06/06/2023</a:t>
            </a:r>
            <a:endParaRPr dirty="0"/>
          </a:p>
        </p:txBody>
      </p:sp>
      <p:sp>
        <p:nvSpPr>
          <p:cNvPr id="357" name="Google Shape;357;p2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Universidad Complutense de Madrid. Facultad de Matemáticas.</a:t>
            </a:r>
            <a:endParaRPr dirty="0"/>
          </a:p>
        </p:txBody>
      </p:sp>
      <p:sp>
        <p:nvSpPr>
          <p:cNvPr id="358" name="Google Shape;358;p2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4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dirty="0">
                <a:latin typeface="Play"/>
                <a:ea typeface="Play"/>
                <a:cs typeface="Play"/>
                <a:sym typeface="Play"/>
              </a:rPr>
              <a:t>3. Evaluación del modelo. </a:t>
            </a:r>
            <a:r>
              <a:rPr lang="es-ES" sz="2400" dirty="0">
                <a:latin typeface="Play"/>
                <a:ea typeface="Play"/>
                <a:cs typeface="Play"/>
                <a:sym typeface="Play"/>
              </a:rPr>
              <a:t>Predicciones</a:t>
            </a:r>
            <a:endParaRPr dirty="0"/>
          </a:p>
        </p:txBody>
      </p:sp>
      <p:pic>
        <p:nvPicPr>
          <p:cNvPr id="366" name="Google Shape;366;p26" descr="A screenshot of a computer scree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2084" y="2097175"/>
            <a:ext cx="3873155" cy="39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6205538" y="2097175"/>
            <a:ext cx="5435700" cy="3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Podemos obtener las probabilidades de predicción para una muestra y mostrarla como un tensor de probabilidades.</a:t>
            </a:r>
            <a:endParaRPr dirty="0"/>
          </a:p>
          <a:p>
            <a:pPr marL="342900" marR="0" lvl="0" indent="-3429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Para evaluar nuestras predicciones se usará la métrica accuracy_score que nos devuelve un accuracy de 0.5963.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Gill Sans"/>
                <a:ea typeface="Gill Sans"/>
                <a:cs typeface="Gill Sans"/>
                <a:sym typeface="Gill Sans"/>
              </a:rPr>
              <a:t>06/06/2023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Gill Sans"/>
                <a:ea typeface="Gill Sans"/>
                <a:cs typeface="Gill Sans"/>
                <a:sym typeface="Gill Sans"/>
              </a:rPr>
              <a:t>Universidad Complutense de Madrid. Facultad de Matemáticas.</a:t>
            </a:r>
            <a:endParaRPr dirty="0"/>
          </a:p>
        </p:txBody>
      </p:sp>
      <p:sp>
        <p:nvSpPr>
          <p:cNvPr id="370" name="Google Shape;370;p2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876</Words>
  <Application>Microsoft Office PowerPoint</Application>
  <PresentationFormat>Widescreen</PresentationFormat>
  <Paragraphs>125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</vt:lpstr>
      <vt:lpstr>Play</vt:lpstr>
      <vt:lpstr>3DFloatVTI</vt:lpstr>
      <vt:lpstr>Trabajo Final Machine Learning</vt:lpstr>
      <vt:lpstr>Índice</vt:lpstr>
      <vt:lpstr>0. Introducción</vt:lpstr>
      <vt:lpstr>1. Base de Datos</vt:lpstr>
      <vt:lpstr>2. Ajuste  del modelo</vt:lpstr>
      <vt:lpstr>Resultados </vt:lpstr>
      <vt:lpstr>Fine tuning</vt:lpstr>
      <vt:lpstr>"El futuro no es algo que simplemente nos sucede, sino algo que creamos"</vt:lpstr>
      <vt:lpstr>3. Evaluación del modelo. Predicciones</vt:lpstr>
      <vt:lpstr>Confusion Matrix</vt:lpstr>
      <vt:lpstr>F1-Scores</vt:lpstr>
      <vt:lpstr>4. Visualización de predicciones</vt:lpstr>
      <vt:lpstr>Predicciones más erróneas</vt:lpstr>
      <vt:lpstr>Testeando con imágenes nuevas</vt:lpstr>
      <vt:lpstr>5. Conclusión</vt:lpstr>
      <vt:lpstr>Muchas 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Final Machine Learning</dc:title>
  <cp:lastModifiedBy>Alicia mayorga</cp:lastModifiedBy>
  <cp:revision>6</cp:revision>
  <dcterms:modified xsi:type="dcterms:W3CDTF">2023-06-06T22:09:37Z</dcterms:modified>
</cp:coreProperties>
</file>